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2" r:id="rId4"/>
    <p:sldId id="261" r:id="rId5"/>
    <p:sldId id="257" r:id="rId6"/>
    <p:sldId id="263" r:id="rId7"/>
    <p:sldId id="258" r:id="rId8"/>
    <p:sldId id="260" r:id="rId9"/>
    <p:sldId id="25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0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873F2-CBF7-9648-9880-2015836E9735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213F5-E863-B94F-AB2C-F0D1D140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9472" y="177800"/>
            <a:ext cx="6542049" cy="15933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latin typeface="+mn-lt"/>
              </a:rPr>
              <a:t>Gaia Project</a:t>
            </a:r>
            <a:br>
              <a:rPr lang="en-US" altLang="zh-CN" sz="4000" b="1" dirty="0" smtClean="0">
                <a:latin typeface="+mn-lt"/>
              </a:rPr>
            </a:br>
            <a:r>
              <a:rPr lang="en-US" altLang="zh-CN" sz="3100" b="1" dirty="0" smtClean="0">
                <a:latin typeface="+mn-lt"/>
              </a:rPr>
              <a:t>Presented by Zhiyan Wang</a:t>
            </a:r>
            <a:endParaRPr lang="en-US" sz="31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11" y="4320402"/>
            <a:ext cx="10013796" cy="2067698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Presentations:</a:t>
            </a:r>
          </a:p>
          <a:p>
            <a:pPr marL="8001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Transverse velocity statistics</a:t>
            </a:r>
          </a:p>
          <a:p>
            <a:pPr marL="8001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Density distribution and transverse velocity distribution</a:t>
            </a:r>
          </a:p>
          <a:p>
            <a:pPr marL="8001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Hertzsprung–Russell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811" y="2012701"/>
            <a:ext cx="11605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Analysis of Tycho-Gaia</a:t>
            </a:r>
            <a:r>
              <a:rPr lang="en-US" sz="2400" dirty="0"/>
              <a:t> Astrometric Solution (TGAS</a:t>
            </a:r>
            <a:r>
              <a:rPr lang="en-US" sz="2400" dirty="0" smtClean="0"/>
              <a:t>) data and its matched data with 2MASS</a:t>
            </a:r>
          </a:p>
          <a:p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Gaia: Astrometry of stars (Position, distance, proper motion, etc.)</a:t>
            </a:r>
          </a:p>
          <a:p>
            <a:endParaRPr lang="en-US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2Mass: Astronomical survey of sky in the infrared spectrum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24606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Thank you!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5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7200" cy="7143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Background: Parallax</a:t>
            </a:r>
            <a:endParaRPr lang="en-US" sz="36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1275807"/>
            <a:ext cx="6391660" cy="47995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226300" y="1663700"/>
                <a:ext cx="4965700" cy="3246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  <a:r>
                  <a:rPr lang="en-US" sz="2400" dirty="0" smtClean="0"/>
                  <a:t>istance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parallax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Distance: In unit of parsec (1 parsec = 3.26 light years)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Parallax: In unit of </a:t>
                </a:r>
                <a:r>
                  <a:rPr lang="en-US" sz="2400" dirty="0" smtClean="0"/>
                  <a:t>arcsec </a:t>
                </a:r>
                <a:r>
                  <a:rPr lang="en-US" sz="2400" dirty="0" smtClean="0"/>
                  <a:t>(1 arcsec </a:t>
                </a:r>
                <a:r>
                  <a:rPr lang="en-US" sz="2400" dirty="0"/>
                  <a:t>= </a:t>
                </a:r>
                <a:r>
                  <a:rPr lang="en-US" sz="2400" dirty="0" smtClean="0"/>
                  <a:t>1/3600 </a:t>
                </a:r>
                <a:r>
                  <a:rPr lang="en-US" sz="2400" dirty="0"/>
                  <a:t>degree</a:t>
                </a:r>
                <a:r>
                  <a:rPr lang="en-US" sz="2400" dirty="0" smtClean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00" y="1663700"/>
                <a:ext cx="4965700" cy="3246145"/>
              </a:xfrm>
              <a:prstGeom prst="rect">
                <a:avLst/>
              </a:prstGeom>
              <a:blipFill rotWithShape="0">
                <a:blip r:embed="rId3"/>
                <a:stretch>
                  <a:fillRect l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3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0" y="167934"/>
            <a:ext cx="5651500" cy="70167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Background: Proper Motion</a:t>
            </a:r>
            <a:endParaRPr lang="en-US" sz="36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67" y="1003300"/>
            <a:ext cx="5479966" cy="344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58" y="477838"/>
            <a:ext cx="5702300" cy="449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79456" y="5292162"/>
                <a:ext cx="11875002" cy="1278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Proper </a:t>
                </a:r>
                <a:r>
                  <a:rPr lang="en-US" sz="2400" dirty="0"/>
                  <a:t>motion=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proper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motion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right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ascension</m:t>
                            </m:r>
                          </m:e>
                        </m:d>
                        <m:r>
                          <a:rPr lang="en-US" sz="2400" baseline="30000">
                            <a:latin typeface="Cambria Math" charset="0"/>
                          </a:rPr>
                          <m:t>2</m:t>
                        </m:r>
                        <m:r>
                          <a:rPr lang="en-US" sz="2400">
                            <a:latin typeface="Cambria Math" charset="0"/>
                          </a:rPr>
                          <m:t> +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propermotion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declination</m:t>
                            </m:r>
                          </m:e>
                        </m:d>
                        <m:r>
                          <a:rPr lang="en-US" sz="2400" baseline="3000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 baseline="300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Transverse velocity = 4.7 × proper motion × distance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" y="5292162"/>
                <a:ext cx="11875002" cy="1278235"/>
              </a:xfrm>
              <a:prstGeom prst="rect">
                <a:avLst/>
              </a:prstGeom>
              <a:blipFill rotWithShape="0">
                <a:blip r:embed="rId4"/>
                <a:stretch>
                  <a:fillRect l="-82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79456" y="4613765"/>
            <a:ext cx="1157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μ</a:t>
            </a:r>
            <a:r>
              <a:rPr lang="en-US" sz="2400" baseline="-25000" dirty="0" smtClean="0"/>
              <a:t>α</a:t>
            </a:r>
            <a:r>
              <a:rPr lang="en-US" sz="2400" dirty="0" smtClean="0"/>
              <a:t>: </a:t>
            </a:r>
            <a:r>
              <a:rPr lang="en-US" sz="2400" dirty="0" smtClean="0"/>
              <a:t>proper motion right </a:t>
            </a:r>
            <a:r>
              <a:rPr lang="en-US" sz="2400" dirty="0" smtClean="0"/>
              <a:t>ascension, </a:t>
            </a:r>
            <a:r>
              <a:rPr lang="en-US" sz="2400" dirty="0" err="1" smtClean="0"/>
              <a:t>μ</a:t>
            </a:r>
            <a:r>
              <a:rPr lang="en-US" sz="2400" baseline="-25000" dirty="0" err="1" smtClean="0"/>
              <a:t>δ</a:t>
            </a:r>
            <a:r>
              <a:rPr lang="en-US" sz="2400" dirty="0" smtClean="0"/>
              <a:t>: proper motion declination. Unit: milliarcsec/year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37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37" y="0"/>
            <a:ext cx="950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25624" y="150380"/>
            <a:ext cx="674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Distribution of Transverse Velocity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7503" y="1041400"/>
            <a:ext cx="4474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the histogram of all transverse velocities calculated from proper motion.</a:t>
            </a:r>
          </a:p>
          <a:p>
            <a:endParaRPr lang="en-US" sz="2400" dirty="0"/>
          </a:p>
          <a:p>
            <a:r>
              <a:rPr lang="en-US" sz="2400" dirty="0" smtClean="0"/>
              <a:t>The data is measured relatively to the detector.</a:t>
            </a:r>
          </a:p>
          <a:p>
            <a:endParaRPr lang="en-US" sz="2400" dirty="0" smtClean="0"/>
          </a:p>
          <a:p>
            <a:r>
              <a:rPr lang="en-US" sz="2400" dirty="0" smtClean="0"/>
              <a:t>The peak value is around 18 km/s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In comparison, the Sun travels around the center of the Milky Way at a speed of about 220 km/s at a radius of 8±0.65 </a:t>
            </a:r>
            <a:r>
              <a:rPr lang="en-US" sz="2400" dirty="0" err="1" smtClean="0"/>
              <a:t>kPc</a:t>
            </a:r>
            <a:r>
              <a:rPr lang="en-US" sz="2400" dirty="0" smtClean="0"/>
              <a:t> from the center.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7584151" cy="52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178" y="0"/>
            <a:ext cx="961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89099" y="256222"/>
            <a:ext cx="940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Density Distribution VS. Velocity Distribution</a:t>
            </a:r>
            <a:endParaRPr lang="en-US" sz="3600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60" y="1749425"/>
            <a:ext cx="5681822" cy="43513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749425"/>
            <a:ext cx="5528251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0132" y="972046"/>
            <a:ext cx="941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Density of detected stars is higher near the center because of detector resolution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There is no apparent correlation between relative positions and transverse velocities.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72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1" y="1027113"/>
            <a:ext cx="4800600" cy="5467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027113"/>
            <a:ext cx="4940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Scatter plot of stars showing the relationship between the stars’ absolute magnitudes and their effective temperature.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Because 2MASS is measuring spectrum around 2-micrometer wavelength, the observed sources, such as brown dwarfs, are expected to have low temperatures.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76900" y="5571133"/>
            <a:ext cx="56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observational Hertzsprung–Russell diagram with 22,000 stars plotted from the </a:t>
            </a:r>
            <a:r>
              <a:rPr lang="en-US" i="1" dirty="0" err="1"/>
              <a:t>Hipparcos</a:t>
            </a:r>
            <a:r>
              <a:rPr lang="en-US" i="1" dirty="0"/>
              <a:t> Catalogue and 1,000 from the Gliese Catalogue of nearby stars.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1" y="186264"/>
            <a:ext cx="6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Hertzsprung–Russell </a:t>
            </a:r>
            <a:r>
              <a:rPr lang="en-US" sz="3600" b="1" dirty="0" smtClean="0"/>
              <a:t>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3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77155" y="914400"/>
            <a:ext cx="45085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/>
              <a:t>J-K band spans from 1.25</a:t>
            </a:r>
            <a:r>
              <a:rPr lang="el-GR" sz="2400" dirty="0"/>
              <a:t> μm</a:t>
            </a:r>
            <a:r>
              <a:rPr lang="en-US" sz="2400" dirty="0" smtClean="0"/>
              <a:t> to 2.15</a:t>
            </a:r>
            <a:r>
              <a:rPr lang="el-GR" sz="2400" dirty="0"/>
              <a:t> </a:t>
            </a:r>
            <a:r>
              <a:rPr lang="el-GR" sz="2400" dirty="0" smtClean="0"/>
              <a:t>μm</a:t>
            </a:r>
            <a:r>
              <a:rPr lang="en-US" sz="2400" dirty="0" smtClean="0"/>
              <a:t>, representing the peak wavelength of the measured stars.</a:t>
            </a:r>
          </a:p>
          <a:p>
            <a:endParaRPr lang="en-US" sz="2400" dirty="0"/>
          </a:p>
          <a:p>
            <a:r>
              <a:rPr lang="en-US" sz="2400" dirty="0" smtClean="0"/>
              <a:t>According to blackbody radiation, we have:</a:t>
            </a:r>
          </a:p>
          <a:p>
            <a:endParaRPr lang="en-US" sz="2400" dirty="0" smtClean="0"/>
          </a:p>
          <a:p>
            <a:pPr algn="ctr"/>
            <a:r>
              <a:rPr lang="el-GR" sz="2400" dirty="0" smtClean="0"/>
              <a:t>λ</a:t>
            </a:r>
            <a:r>
              <a:rPr lang="en-US" sz="2400" baseline="-25000" dirty="0" err="1" smtClean="0"/>
              <a:t>peak</a:t>
            </a:r>
            <a:r>
              <a:rPr lang="en-US" sz="2400" dirty="0" err="1" smtClean="0"/>
              <a:t>T</a:t>
            </a:r>
            <a:r>
              <a:rPr lang="en-US" sz="2400" dirty="0" smtClean="0"/>
              <a:t> = 2.898 × 10</a:t>
            </a:r>
            <a:r>
              <a:rPr lang="en-US" sz="2400" baseline="30000" dirty="0" smtClean="0"/>
              <a:t>-3</a:t>
            </a:r>
            <a:r>
              <a:rPr lang="en-US" sz="2400" dirty="0" smtClean="0"/>
              <a:t> </a:t>
            </a:r>
            <a:r>
              <a:rPr lang="en-US" sz="2400" dirty="0" err="1" smtClean="0"/>
              <a:t>m∙K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temperature of the selected stars (with signal to noise ratio &gt; 128), spans from 1751 K to 2127 K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30300"/>
            <a:ext cx="6946008" cy="5194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3104" y="166469"/>
            <a:ext cx="580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Hertzsprung–Russell </a:t>
            </a:r>
            <a:r>
              <a:rPr lang="en-US" sz="3600" b="1" dirty="0" smtClean="0"/>
              <a:t>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25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1012</TotalTime>
  <Words>326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Cambria Math</vt:lpstr>
      <vt:lpstr>DengXian Light</vt:lpstr>
      <vt:lpstr>Mangal</vt:lpstr>
      <vt:lpstr>Wingdings</vt:lpstr>
      <vt:lpstr>Arial</vt:lpstr>
      <vt:lpstr>Office Theme</vt:lpstr>
      <vt:lpstr>Gaia Project Presented by Zhiyan Wang</vt:lpstr>
      <vt:lpstr>Background: Parallax</vt:lpstr>
      <vt:lpstr>Background: Proper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Gaia Project</dc:title>
  <dc:creator>Zhiyan Wang</dc:creator>
  <cp:lastModifiedBy>Zhiyan Wang</cp:lastModifiedBy>
  <cp:revision>24</cp:revision>
  <dcterms:created xsi:type="dcterms:W3CDTF">2017-12-12T05:24:18Z</dcterms:created>
  <dcterms:modified xsi:type="dcterms:W3CDTF">2017-12-14T17:03:44Z</dcterms:modified>
</cp:coreProperties>
</file>